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61" r:id="rId4"/>
    <p:sldId id="262" r:id="rId5"/>
    <p:sldId id="264" r:id="rId6"/>
    <p:sldId id="263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19622AC-B3F0-4212-8D51-462A39C93E68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A258901-2DEC-40BA-86BF-FD92CE058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787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73F59A-E1E2-4783-800D-3CFBD40C75B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Nice job keeping consistent.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2925763"/>
            <a:ext cx="9144000" cy="15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514600" y="2362200"/>
            <a:ext cx="4114800" cy="112712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algn="ctr" fontAlgn="auto">
              <a:spcBef>
                <a:spcPts val="400"/>
              </a:spcBef>
              <a:spcAft>
                <a:spcPts val="0"/>
              </a:spcAft>
              <a:defRPr/>
            </a:pPr>
            <a:endParaRPr lang="en-US" b="1" cap="all">
              <a:solidFill>
                <a:srgbClr val="000000"/>
              </a:solidFill>
              <a:latin typeface="+mn-lt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fld id="{0B107DA5-DE00-45AB-9909-B6C59D5AFC91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8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69BE7-CDE2-4319-A277-1DCE4E95A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DED4D-8896-4C4B-A711-2FA78E61E3D8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DAD56-4AEA-4002-ABDE-19221B062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4267201" y="3429000"/>
            <a:ext cx="6858000" cy="3175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 bwMode="hidden">
          <a:xfrm>
            <a:off x="0" y="0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B45CD-4A26-432E-BBA4-1F77DD24F3C6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0F926-1387-4D29-8C0F-B165CB25B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AF190-06D6-4AA0-B5A3-272F8D6EC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3E70E-B710-46A0-86B6-3697CFFC2AD6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F02A9-FBA5-4958-81E6-B3C2182F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922713"/>
            <a:ext cx="9144000" cy="2935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921125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514600" y="3368675"/>
            <a:ext cx="4114800" cy="112712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algn="ctr" fontAlgn="auto">
              <a:spcBef>
                <a:spcPts val="400"/>
              </a:spcBef>
              <a:spcAft>
                <a:spcPts val="0"/>
              </a:spcAft>
              <a:defRPr/>
            </a:pPr>
            <a:endParaRPr lang="en-US" b="1" cap="all">
              <a:solidFill>
                <a:srgbClr val="FFFFFF"/>
              </a:solidFill>
              <a:latin typeface="+mn-lt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bIns="0" anchor="b"/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/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7D9216D-4BC2-43BC-99EC-989A10688369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616B73B-0E0A-46A2-8E5F-0E0E3157C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32223-2A0F-4B42-8DBD-B3693612D137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6E8BE-6FD8-4667-A456-B35B93CAF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B8316-55A9-47FD-8CEF-EC347F397DF8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A7A5C-345E-441A-8E94-03DFD7041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02EAE-A2D1-484E-BDC8-8C176C352FDD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54BF7-4FED-475D-AB01-F5AAD924D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5FB79-E544-4727-9F7A-8D8061F6D128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F7B58-394A-49CD-9912-C423B7599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t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D8180-2522-478E-9A7E-CEACB43808CB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83262-4E23-4D17-8C96-3F199CE13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tIns="0" bIns="0" anchor="ctr" anchorCtr="0"/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378F5-A920-4499-B525-5DC0C161EAA4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7C0AB-6E78-4F83-A6CE-B9896D056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6675"/>
            <a:ext cx="9144000" cy="552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0"/>
            <a:ext cx="8229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05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 cap="all" spc="30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503A7EA-0765-4DA1-A02B-9190A098EFB1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="0" cap="all" spc="30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E21D117-BD1F-4F2D-97C8-C8F022112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913"/>
            <a:ext cx="9144000" cy="158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4725"/>
            <a:ext cx="4114800" cy="70167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89" r:id="rId2"/>
    <p:sldLayoutId id="2147483697" r:id="rId3"/>
    <p:sldLayoutId id="2147483690" r:id="rId4"/>
    <p:sldLayoutId id="2147483691" r:id="rId5"/>
    <p:sldLayoutId id="2147483692" r:id="rId6"/>
    <p:sldLayoutId id="2147483698" r:id="rId7"/>
    <p:sldLayoutId id="2147483693" r:id="rId8"/>
    <p:sldLayoutId id="2147483694" r:id="rId9"/>
    <p:sldLayoutId id="2147483695" r:id="rId10"/>
    <p:sldLayoutId id="2147483699" r:id="rId11"/>
    <p:sldLayoutId id="2147483700" r:id="rId12"/>
  </p:sldLayoutIdLst>
  <p:txStyles>
    <p:titleStyle>
      <a:lvl1pPr algn="ctr" rtl="0" eaLnBrk="0" fontAlgn="base" hangingPunct="0">
        <a:spcBef>
          <a:spcPts val="400"/>
        </a:spcBef>
        <a:spcAft>
          <a:spcPct val="0"/>
        </a:spcAft>
        <a:defRPr b="1" kern="1200" cap="all">
          <a:solidFill>
            <a:srgbClr val="404040"/>
          </a:solidFill>
          <a:latin typeface="+mj-lt"/>
          <a:ea typeface="Tunga" pitchFamily="2"/>
          <a:cs typeface="Tunga" pitchFamily="2"/>
        </a:defRPr>
      </a:lvl1pPr>
      <a:lvl2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ea typeface="Tunga" pitchFamily="2"/>
          <a:cs typeface="Tunga" pitchFamily="2"/>
        </a:defRPr>
      </a:lvl2pPr>
      <a:lvl3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ea typeface="Tunga" pitchFamily="2"/>
          <a:cs typeface="Tunga" pitchFamily="2"/>
        </a:defRPr>
      </a:lvl3pPr>
      <a:lvl4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ea typeface="Tunga" pitchFamily="2"/>
          <a:cs typeface="Tunga" pitchFamily="2"/>
        </a:defRPr>
      </a:lvl4pPr>
      <a:lvl5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ea typeface="Tunga" pitchFamily="2"/>
          <a:cs typeface="Tunga" pitchFamily="2"/>
        </a:defRPr>
      </a:lvl5pPr>
      <a:lvl6pPr marL="4572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ea typeface="Tunga" pitchFamily="2"/>
          <a:cs typeface="Tunga" pitchFamily="2"/>
        </a:defRPr>
      </a:lvl6pPr>
      <a:lvl7pPr marL="9144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ea typeface="Tunga" pitchFamily="2"/>
          <a:cs typeface="Tunga" pitchFamily="2"/>
        </a:defRPr>
      </a:lvl7pPr>
      <a:lvl8pPr marL="13716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ea typeface="Tunga" pitchFamily="2"/>
          <a:cs typeface="Tunga" pitchFamily="2"/>
        </a:defRPr>
      </a:lvl8pPr>
      <a:lvl9pPr marL="18288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ea typeface="Tunga" pitchFamily="2"/>
          <a:cs typeface="Tunga" pitchFamily="2"/>
        </a:defRPr>
      </a:lvl9pPr>
    </p:titleStyle>
    <p:bodyStyle>
      <a:lvl1pPr marL="342900" indent="-342900" algn="ctr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defRPr sz="2000"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742950" indent="-285750"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1143000" indent="-228600"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1600200" indent="-228600"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2057400" indent="-228600"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4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565400" y="3044825"/>
            <a:ext cx="4013200" cy="4286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2362200"/>
            <a:ext cx="4013200" cy="762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2"/>
                </a:solidFill>
                <a:latin typeface="Britannic Bold" pitchFamily="34" charset="0"/>
                <a:ea typeface="+mj-ea"/>
              </a:rPr>
              <a:t>Flashback</a:t>
            </a:r>
            <a:endParaRPr lang="en-US" sz="4000" dirty="0">
              <a:solidFill>
                <a:schemeClr val="accent2"/>
              </a:solidFill>
              <a:latin typeface="Britannic Bold" pitchFamily="34" charset="0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  <p:bldP spid="2050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98500" y="2133600"/>
            <a:ext cx="4940300" cy="3992563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endParaRPr lang="en-US" b="1" dirty="0" smtClean="0"/>
          </a:p>
          <a:p>
            <a:pPr eaLnBrk="1" hangingPunct="1">
              <a:defRPr/>
            </a:pPr>
            <a:r>
              <a:rPr lang="en-US" sz="4000" dirty="0" smtClean="0"/>
              <a:t>Flashback: </a:t>
            </a:r>
            <a:r>
              <a:rPr lang="en-US" sz="4000" b="1" dirty="0"/>
              <a:t>scene that interrupts the normal chronological flow of events in a story to depict something that happened at an earlier time</a:t>
            </a:r>
            <a:endParaRPr lang="en-US" sz="4000" dirty="0"/>
          </a:p>
        </p:txBody>
      </p:sp>
      <p:sp>
        <p:nvSpPr>
          <p:cNvPr id="24579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000" dirty="0" smtClean="0"/>
              <a:t>Flashback</a:t>
            </a:r>
          </a:p>
        </p:txBody>
      </p:sp>
      <p:pic>
        <p:nvPicPr>
          <p:cNvPr id="10244" name="Picture 6" descr="C:\Documents and Settings\BelmontJenniferA\Local Settings\Temporary Internet Files\Content.IE5\TYCRAPIJ\MP90042759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286000"/>
            <a:ext cx="29845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2020888"/>
            <a:ext cx="8229600" cy="4075112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4500" b="1" u="sng" dirty="0">
                <a:solidFill>
                  <a:srgbClr val="FF0066"/>
                </a:solidFill>
                <a:latin typeface="Comic Sans MS" pitchFamily="66" charset="0"/>
              </a:rPr>
              <a:t>Flashback</a:t>
            </a:r>
            <a:r>
              <a:rPr lang="en-US" sz="4500" dirty="0">
                <a:solidFill>
                  <a:schemeClr val="folHlink"/>
                </a:solidFill>
                <a:latin typeface="Comic Sans MS" pitchFamily="66" charset="0"/>
              </a:rPr>
              <a:t>:  when an author refers back to something that already took place in the story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sz="4500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>
                <a:solidFill>
                  <a:schemeClr val="accent2"/>
                </a:solidFill>
                <a:latin typeface="Comic Sans MS" pitchFamily="66" charset="0"/>
                <a:ea typeface="+mj-ea"/>
              </a:rPr>
              <a:t>Definitions</a:t>
            </a:r>
            <a:endParaRPr lang="en-US" sz="3000" dirty="0">
              <a:solidFill>
                <a:schemeClr val="bg1">
                  <a:lumMod val="75000"/>
                  <a:lumOff val="25000"/>
                </a:schemeClr>
              </a:solidFill>
              <a:ea typeface="+mj-ea"/>
            </a:endParaRPr>
          </a:p>
        </p:txBody>
      </p:sp>
      <p:pic>
        <p:nvPicPr>
          <p:cNvPr id="18436" name="Picture 4" descr="bigbook.jpg                                                    008CEDFBMacintosh HD                   BB4D60F3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572000"/>
            <a:ext cx="156845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Line 5"/>
          <p:cNvSpPr>
            <a:spLocks noChangeShapeType="1"/>
          </p:cNvSpPr>
          <p:nvPr/>
        </p:nvSpPr>
        <p:spPr bwMode="auto">
          <a:xfrm flipH="1">
            <a:off x="1676400" y="5257800"/>
            <a:ext cx="441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  <p:bldP spid="18434" grpId="0" animBg="1" autoUpdateAnimBg="0"/>
      <p:bldP spid="184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2020888"/>
            <a:ext cx="8229600" cy="4075112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folHlink"/>
                </a:solidFill>
                <a:latin typeface="Comic Sans MS" pitchFamily="66" charset="0"/>
              </a:rPr>
              <a:t>Now try breaking the word </a:t>
            </a:r>
            <a:r>
              <a:rPr lang="en-US" sz="4000" dirty="0">
                <a:solidFill>
                  <a:srgbClr val="FF0066"/>
                </a:solidFill>
                <a:latin typeface="Comic Sans MS" pitchFamily="66" charset="0"/>
              </a:rPr>
              <a:t>FLASHBACK</a:t>
            </a:r>
            <a:r>
              <a:rPr lang="en-US" sz="4000" dirty="0">
                <a:solidFill>
                  <a:schemeClr val="folHlink"/>
                </a:solidFill>
                <a:latin typeface="Comic Sans MS" pitchFamily="66" charset="0"/>
              </a:rPr>
              <a:t> apart.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FF0066"/>
                </a:solidFill>
                <a:latin typeface="Comic Sans MS" pitchFamily="66" charset="0"/>
              </a:rPr>
              <a:t>FLASH</a:t>
            </a:r>
            <a:r>
              <a:rPr lang="en-US" sz="4000" dirty="0">
                <a:solidFill>
                  <a:schemeClr val="folHlink"/>
                </a:solidFill>
                <a:latin typeface="Comic Sans MS" pitchFamily="66" charset="0"/>
              </a:rPr>
              <a:t>: a quick glimpse.</a:t>
            </a:r>
            <a:endParaRPr lang="en-US" sz="4000" dirty="0">
              <a:solidFill>
                <a:srgbClr val="FF0066"/>
              </a:solidFill>
              <a:latin typeface="Comic Sans MS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FF0066"/>
                </a:solidFill>
                <a:latin typeface="Comic Sans MS" pitchFamily="66" charset="0"/>
              </a:rPr>
              <a:t>BACK</a:t>
            </a:r>
            <a:r>
              <a:rPr lang="en-US" sz="4000" dirty="0">
                <a:solidFill>
                  <a:schemeClr val="folHlink"/>
                </a:solidFill>
                <a:latin typeface="Comic Sans MS" pitchFamily="66" charset="0"/>
              </a:rPr>
              <a:t>: a look back in the story at something that previously happened.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sz="4000" dirty="0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>
                <a:solidFill>
                  <a:schemeClr val="accent2"/>
                </a:solidFill>
                <a:latin typeface="Comic Sans MS" pitchFamily="66" charset="0"/>
                <a:ea typeface="+mj-ea"/>
              </a:rPr>
              <a:t>Hint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  <p:bldP spid="29698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folHlink"/>
                </a:solidFill>
                <a:latin typeface="Comic Sans MS" pitchFamily="66" charset="0"/>
                <a:cs typeface="Arial" charset="0"/>
              </a:rPr>
              <a:t>The wolf went up to Little Red Riding Hood and told her that he knew a shortcut. </a:t>
            </a:r>
            <a:r>
              <a:rPr lang="en-US" sz="3200" u="sng" dirty="0" smtClean="0">
                <a:solidFill>
                  <a:srgbClr val="FF3399"/>
                </a:solidFill>
                <a:latin typeface="Comic Sans MS" pitchFamily="66" charset="0"/>
                <a:cs typeface="Arial" charset="0"/>
              </a:rPr>
              <a:t>Little Red Riding Hood thought back to what her mother told her. “Don’t talk to any strangers and watch out for the wolf in the woods!”</a:t>
            </a:r>
            <a:r>
              <a:rPr lang="en-US" sz="3200" dirty="0" smtClean="0">
                <a:solidFill>
                  <a:srgbClr val="FF3399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sz="3200" dirty="0" smtClean="0">
                <a:solidFill>
                  <a:schemeClr val="folHlink"/>
                </a:solidFill>
                <a:latin typeface="Comic Sans MS" pitchFamily="66" charset="0"/>
                <a:cs typeface="Arial" charset="0"/>
              </a:rPr>
              <a:t>But it was too late, she had already listened to the wolf’s directions. </a:t>
            </a:r>
            <a:endParaRPr lang="en-US" sz="3200" dirty="0" smtClean="0">
              <a:solidFill>
                <a:schemeClr val="folHlink"/>
              </a:solidFill>
              <a:latin typeface="Comic Sans MS" pitchFamily="66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Example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4000" dirty="0"/>
              <a:t>W</a:t>
            </a:r>
            <a:r>
              <a:rPr lang="en-US" sz="4000" dirty="0" smtClean="0"/>
              <a:t>rite </a:t>
            </a:r>
            <a:r>
              <a:rPr lang="en-US" sz="4000" dirty="0" smtClean="0"/>
              <a:t>a 3 sentence flashback about you.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With </a:t>
            </a:r>
            <a:r>
              <a:rPr lang="en-US" sz="4000" dirty="0" smtClean="0"/>
              <a:t>a partner, find examples of flashbacks on the internet. Be ready to present what you found to the rest of </a:t>
            </a:r>
            <a:r>
              <a:rPr lang="en-US" sz="4000" smtClean="0"/>
              <a:t>the class.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Write an example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ckTie">
    <a:dk1>
      <a:srgbClr val="000000"/>
    </a:dk1>
    <a:lt1>
      <a:srgbClr val="FFFFFF"/>
    </a:lt1>
    <a:dk2>
      <a:srgbClr val="46464A"/>
    </a:dk2>
    <a:lt2>
      <a:srgbClr val="E3DCCF"/>
    </a:lt2>
    <a:accent1>
      <a:srgbClr val="6F6F74"/>
    </a:accent1>
    <a:accent2>
      <a:srgbClr val="A7B789"/>
    </a:accent2>
    <a:accent3>
      <a:srgbClr val="BEAE98"/>
    </a:accent3>
    <a:accent4>
      <a:srgbClr val="92A9B9"/>
    </a:accent4>
    <a:accent5>
      <a:srgbClr val="9C8265"/>
    </a:accent5>
    <a:accent6>
      <a:srgbClr val="8D6974"/>
    </a:accent6>
    <a:hlink>
      <a:srgbClr val="67AABF"/>
    </a:hlink>
    <a:folHlink>
      <a:srgbClr val="B1B5A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177</Words>
  <Application>Microsoft Office PowerPoint</Application>
  <PresentationFormat>On-screen Show (4:3)</PresentationFormat>
  <Paragraphs>17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BlackTie</vt:lpstr>
      <vt:lpstr>Flashback</vt:lpstr>
      <vt:lpstr>Flashback</vt:lpstr>
      <vt:lpstr>Definitions</vt:lpstr>
      <vt:lpstr>Hint</vt:lpstr>
      <vt:lpstr>Example</vt:lpstr>
      <vt:lpstr>Write an example</vt:lpstr>
    </vt:vector>
  </TitlesOfParts>
  <Company>cmcss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cmcss</dc:creator>
  <cp:lastModifiedBy>Owner</cp:lastModifiedBy>
  <cp:revision>4</cp:revision>
  <dcterms:created xsi:type="dcterms:W3CDTF">2012-10-15T21:53:09Z</dcterms:created>
  <dcterms:modified xsi:type="dcterms:W3CDTF">2014-09-03T23:13:21Z</dcterms:modified>
</cp:coreProperties>
</file>